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7" r:id="rId2"/>
    <p:sldId id="373" r:id="rId3"/>
    <p:sldId id="362" r:id="rId4"/>
    <p:sldId id="2108" r:id="rId5"/>
    <p:sldId id="338" r:id="rId6"/>
    <p:sldId id="2110" r:id="rId7"/>
    <p:sldId id="2111" r:id="rId8"/>
    <p:sldId id="2121" r:id="rId9"/>
    <p:sldId id="2114" r:id="rId10"/>
    <p:sldId id="258" r:id="rId11"/>
    <p:sldId id="2109" r:id="rId12"/>
    <p:sldId id="2122" r:id="rId13"/>
    <p:sldId id="400" r:id="rId14"/>
    <p:sldId id="2123" r:id="rId15"/>
    <p:sldId id="2124" r:id="rId16"/>
    <p:sldId id="2125" r:id="rId17"/>
    <p:sldId id="329" r:id="rId18"/>
    <p:sldId id="2126" r:id="rId19"/>
    <p:sldId id="262" r:id="rId20"/>
    <p:sldId id="411" r:id="rId21"/>
    <p:sldId id="2127" r:id="rId22"/>
    <p:sldId id="274" r:id="rId23"/>
    <p:sldId id="2128" r:id="rId24"/>
    <p:sldId id="2113" r:id="rId25"/>
    <p:sldId id="2112" r:id="rId26"/>
    <p:sldId id="398" r:id="rId27"/>
    <p:sldId id="2129" r:id="rId28"/>
    <p:sldId id="314" r:id="rId29"/>
    <p:sldId id="320" r:id="rId30"/>
    <p:sldId id="2116" r:id="rId31"/>
    <p:sldId id="2118" r:id="rId32"/>
    <p:sldId id="356" r:id="rId33"/>
    <p:sldId id="385" r:id="rId34"/>
    <p:sldId id="2117" r:id="rId35"/>
    <p:sldId id="393" r:id="rId36"/>
    <p:sldId id="387" r:id="rId37"/>
    <p:sldId id="259" r:id="rId38"/>
    <p:sldId id="302" r:id="rId39"/>
    <p:sldId id="407" r:id="rId40"/>
    <p:sldId id="2119" r:id="rId41"/>
    <p:sldId id="318" r:id="rId42"/>
    <p:sldId id="2120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914"/>
    <p:restoredTop sz="94685"/>
  </p:normalViewPr>
  <p:slideViewPr>
    <p:cSldViewPr snapToGrid="0">
      <p:cViewPr varScale="1">
        <p:scale>
          <a:sx n="134" d="100"/>
          <a:sy n="134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55881-5E76-D04D-B75E-644775DF500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65D4E-98EC-F849-B0A1-9764D0914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2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B853EF85-51FF-6049-92CD-35E065DC7A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7A48294D-4084-7E44-BB48-0864D85C79BE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3047FC33-83CF-C646-8937-800CAB3F82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0011F3DE-457E-114A-9FDE-9EF7E3D0F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88C98-39CD-6341-900D-8C6A950C07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09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4FFA-991C-9A4B-8BDE-2F849462D9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75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F240-3E56-F744-93EB-96EF74B342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79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4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4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6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8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4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2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9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1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66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7D7A6-B671-8E41-AB10-83A84B73E046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520283-2AA3-624D-A0BE-056321F18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8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ybernetic Countercultures Intensive">
            <a:extLst>
              <a:ext uri="{FF2B5EF4-FFF2-40B4-BE49-F238E27FC236}">
                <a16:creationId xmlns:a16="http://schemas.microsoft.com/office/drawing/2014/main" id="{623B1B36-7763-2BAA-65A6-8EF85F80B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t="1732" r="8603" b="42868"/>
          <a:stretch/>
        </p:blipFill>
        <p:spPr bwMode="auto">
          <a:xfrm>
            <a:off x="2286000" y="1095153"/>
            <a:ext cx="3934047" cy="14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64A130-105B-A42A-79F3-A736CF2A5813}"/>
              </a:ext>
            </a:extLst>
          </p:cNvPr>
          <p:cNvSpPr txBox="1"/>
          <p:nvPr/>
        </p:nvSpPr>
        <p:spPr>
          <a:xfrm>
            <a:off x="2286000" y="2828836"/>
            <a:ext cx="51780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entury Gothic" panose="020B0502020202020204" pitchFamily="34" charset="0"/>
              </a:rPr>
              <a:t>Week 1. Introduction: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entury Gothic" panose="020B0502020202020204" pitchFamily="34" charset="0"/>
              </a:rPr>
              <a:t>The Whole Earth Network, Organic Cybernetics, and the Problem with Intelligence</a:t>
            </a:r>
          </a:p>
        </p:txBody>
      </p:sp>
    </p:spTree>
    <p:extLst>
      <p:ext uri="{BB962C8B-B14F-4D97-AF65-F5344CB8AC3E}">
        <p14:creationId xmlns:p14="http://schemas.microsoft.com/office/powerpoint/2010/main" val="1688978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several men&#10;&#10;Description automatically generated">
            <a:extLst>
              <a:ext uri="{FF2B5EF4-FFF2-40B4-BE49-F238E27FC236}">
                <a16:creationId xmlns:a16="http://schemas.microsoft.com/office/drawing/2014/main" id="{44EB6A9B-FC1E-8434-6994-C8C29990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17" y="120923"/>
            <a:ext cx="5423337" cy="6616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AB92E0-C7AC-4AAE-ED03-29A9E2041C13}"/>
              </a:ext>
            </a:extLst>
          </p:cNvPr>
          <p:cNvSpPr txBox="1"/>
          <p:nvPr/>
        </p:nvSpPr>
        <p:spPr>
          <a:xfrm>
            <a:off x="1084522" y="1126798"/>
            <a:ext cx="19670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Futura Medium" panose="020B0602020204020303" pitchFamily="34" charset="-79"/>
              </a:rPr>
              <a:t>The </a:t>
            </a: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Futura Medium" panose="020B0602020204020303" pitchFamily="34" charset="-79"/>
              </a:rPr>
              <a:t>Cybernetic Countercultures network</a:t>
            </a:r>
            <a:endParaRPr lang="en-US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Microsoft YaHei Light" panose="020B0502040204020203" pitchFamily="34" charset="-122"/>
                <a:cs typeface="MuktaMahee Regular" panose="020B0000000000000000" pitchFamily="34" charset="77"/>
              </a:rPr>
              <a:t> </a:t>
            </a:r>
            <a:endParaRPr lang="en-US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8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BEBDA-05E3-177A-E46F-240334E572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88" r="5006"/>
          <a:stretch/>
        </p:blipFill>
        <p:spPr>
          <a:xfrm>
            <a:off x="202019" y="340242"/>
            <a:ext cx="8801772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71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 in a suit&#10;&#10;Description automatically generated">
            <a:extLst>
              <a:ext uri="{FF2B5EF4-FFF2-40B4-BE49-F238E27FC236}">
                <a16:creationId xmlns:a16="http://schemas.microsoft.com/office/drawing/2014/main" id="{E600AF82-63EB-36AD-828B-DC4531D9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16" y="920412"/>
            <a:ext cx="4752440" cy="2752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AE08D-A153-80CD-DEFD-D02613AA513C}"/>
              </a:ext>
            </a:extLst>
          </p:cNvPr>
          <p:cNvSpPr txBox="1"/>
          <p:nvPr/>
        </p:nvSpPr>
        <p:spPr>
          <a:xfrm>
            <a:off x="4367348" y="4108269"/>
            <a:ext cx="404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Source: https://</a:t>
            </a:r>
            <a:r>
              <a:rPr lang="en-US" sz="1400" dirty="0" err="1">
                <a:latin typeface="Century Gothic" panose="020B0502020202020204" pitchFamily="34" charset="0"/>
              </a:rPr>
              <a:t>www.privatdozent.co</a:t>
            </a:r>
            <a:r>
              <a:rPr lang="en-US" sz="1400" dirty="0">
                <a:latin typeface="Century Gothic" panose="020B0502020202020204" pitchFamily="34" charset="0"/>
              </a:rPr>
              <a:t>/p/the-absent-minded-father-of-cybernetics-db9</a:t>
            </a:r>
          </a:p>
        </p:txBody>
      </p:sp>
      <p:pic>
        <p:nvPicPr>
          <p:cNvPr id="7" name="Picture 2" descr="http://www.harikunzru.com/sites/www.harikunzru.com/files/styles/large/public/images0913plus/cybernetics1sted.jpg?itok=yGzWWf1B">
            <a:extLst>
              <a:ext uri="{FF2B5EF4-FFF2-40B4-BE49-F238E27FC236}">
                <a16:creationId xmlns:a16="http://schemas.microsoft.com/office/drawing/2014/main" id="{41DB14F0-6EE2-3A47-2271-EDC02A89F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" t="1454" r="4866" b="2607"/>
          <a:stretch/>
        </p:blipFill>
        <p:spPr bwMode="auto">
          <a:xfrm>
            <a:off x="444136" y="405039"/>
            <a:ext cx="3227013" cy="466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04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094982-639C-1A5B-F810-E50F72B5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16" y="1380492"/>
            <a:ext cx="6723821" cy="3942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55CA53-F7D7-5E9D-9645-A04C5749FAB6}"/>
              </a:ext>
            </a:extLst>
          </p:cNvPr>
          <p:cNvSpPr txBox="1"/>
          <p:nvPr/>
        </p:nvSpPr>
        <p:spPr>
          <a:xfrm>
            <a:off x="1140516" y="834980"/>
            <a:ext cx="2251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https://</a:t>
            </a:r>
            <a:r>
              <a:rPr lang="en-US" sz="1400" dirty="0" err="1">
                <a:latin typeface="Century Gothic" panose="020B0502020202020204" pitchFamily="34" charset="0"/>
              </a:rPr>
              <a:t>wholeearth.info</a:t>
            </a:r>
            <a:r>
              <a:rPr lang="en-US" sz="1400" dirty="0">
                <a:latin typeface="Century Gothic" panose="020B0502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3945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several men&#10;&#10;Description automatically generated">
            <a:extLst>
              <a:ext uri="{FF2B5EF4-FFF2-40B4-BE49-F238E27FC236}">
                <a16:creationId xmlns:a16="http://schemas.microsoft.com/office/drawing/2014/main" id="{44EB6A9B-FC1E-8434-6994-C8C29990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17" y="120923"/>
            <a:ext cx="5423337" cy="6616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AB92E0-C7AC-4AAE-ED03-29A9E2041C13}"/>
              </a:ext>
            </a:extLst>
          </p:cNvPr>
          <p:cNvSpPr txBox="1"/>
          <p:nvPr/>
        </p:nvSpPr>
        <p:spPr>
          <a:xfrm>
            <a:off x="1084522" y="1126798"/>
            <a:ext cx="19670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Futura Medium" panose="020B0602020204020303" pitchFamily="34" charset="-79"/>
              </a:rPr>
              <a:t>The </a:t>
            </a: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Futura Medium" panose="020B0602020204020303" pitchFamily="34" charset="-79"/>
              </a:rPr>
              <a:t>Cybernetic Countercultures network</a:t>
            </a:r>
            <a:endParaRPr lang="en-US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Microsoft YaHei Light" panose="020B0502040204020203" pitchFamily="34" charset="-122"/>
                <a:cs typeface="MuktaMahee Regular" panose="020B0000000000000000" pitchFamily="34" charset="77"/>
              </a:rPr>
              <a:t> </a:t>
            </a:r>
            <a:endParaRPr lang="en-US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472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BEBDA-05E3-177A-E46F-240334E572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88" r="5006"/>
          <a:stretch/>
        </p:blipFill>
        <p:spPr>
          <a:xfrm>
            <a:off x="202019" y="340242"/>
            <a:ext cx="8801772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3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F0C235-5C6B-A4AA-7181-2D247CACC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10832" r="9488" b="7376"/>
          <a:stretch/>
        </p:blipFill>
        <p:spPr bwMode="auto">
          <a:xfrm>
            <a:off x="161450" y="520197"/>
            <a:ext cx="8823062" cy="49981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684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q10su76p35gb&amp;mmdet">
            <a:extLst>
              <a:ext uri="{FF2B5EF4-FFF2-40B4-BE49-F238E27FC236}">
                <a16:creationId xmlns:a16="http://schemas.microsoft.com/office/drawing/2014/main" id="{65C1DFA7-DD00-D748-8FE4-3F48DD833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9" y="1180215"/>
            <a:ext cx="8680145" cy="453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3">
            <a:extLst>
              <a:ext uri="{FF2B5EF4-FFF2-40B4-BE49-F238E27FC236}">
                <a16:creationId xmlns:a16="http://schemas.microsoft.com/office/drawing/2014/main" id="{CFF6E2DD-0899-724E-BAF2-1C91A01CF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6475" y="910277"/>
            <a:ext cx="6286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dirty="0"/>
              <a:t>Mead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70682853-E1C5-7F44-AA2C-6D500CAD9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129" y="4522826"/>
            <a:ext cx="1143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dirty="0"/>
              <a:t>von Foerster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AD1C8173-36CB-444B-A865-6F65EC221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428751"/>
            <a:ext cx="6286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350"/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0A8389FB-EF25-4C40-BDA5-F8494465EC09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405409" y="910277"/>
            <a:ext cx="106956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dirty="0"/>
              <a:t>Bateson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761CE-7DAD-A980-BA8A-8ED778860CC4}"/>
              </a:ext>
            </a:extLst>
          </p:cNvPr>
          <p:cNvSpPr txBox="1"/>
          <p:nvPr/>
        </p:nvSpPr>
        <p:spPr>
          <a:xfrm>
            <a:off x="4726858" y="5947723"/>
            <a:ext cx="34708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ongenial" panose="02000503040000020004" pitchFamily="2" charset="0"/>
              </a:rPr>
              <a:t>Source: </a:t>
            </a:r>
            <a:r>
              <a:rPr lang="en-US" sz="1050" i="1" dirty="0">
                <a:latin typeface="Congenial" panose="02000503040000020004" pitchFamily="2" charset="0"/>
              </a:rPr>
              <a:t>CoEvolution Quarterly </a:t>
            </a:r>
            <a:r>
              <a:rPr lang="en-US" sz="1050" dirty="0">
                <a:latin typeface="Congenial" panose="02000503040000020004" pitchFamily="2" charset="0"/>
              </a:rPr>
              <a:t>10 (Summer 1976): 35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DDD869DC-BF0B-B09B-B14C-8184E8A2F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3" y="299609"/>
            <a:ext cx="4412281" cy="6258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979604-EA2A-4385-D678-AE0DEC1B0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61" y="1500052"/>
            <a:ext cx="32639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6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ok on a paper&#10;&#10;Description automatically generated">
            <a:extLst>
              <a:ext uri="{FF2B5EF4-FFF2-40B4-BE49-F238E27FC236}">
                <a16:creationId xmlns:a16="http://schemas.microsoft.com/office/drawing/2014/main" id="{9B42E4D8-3859-050E-AC7D-1BD7FFA1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88" y="798774"/>
            <a:ext cx="2653803" cy="5339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aper with text and a picture of a snail&#10;&#10;Description automatically generated">
            <a:extLst>
              <a:ext uri="{FF2B5EF4-FFF2-40B4-BE49-F238E27FC236}">
                <a16:creationId xmlns:a16="http://schemas.microsoft.com/office/drawing/2014/main" id="{6E1AF309-FAFE-E379-61F1-A4041F92A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9242" y="798774"/>
            <a:ext cx="2778998" cy="479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A6A9E-733F-E68E-920B-E15064E5B01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390029" y="798774"/>
            <a:ext cx="2421528" cy="3338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AA870-5BAB-BBB9-F13E-51D9CEB1B67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408425" y="4371405"/>
            <a:ext cx="2380380" cy="1767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B1DAE-DD78-AE09-AD5E-767E8895FA2D}"/>
              </a:ext>
            </a:extLst>
          </p:cNvPr>
          <p:cNvSpPr txBox="1"/>
          <p:nvPr/>
        </p:nvSpPr>
        <p:spPr>
          <a:xfrm>
            <a:off x="6171792" y="5796171"/>
            <a:ext cx="238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—from the first </a:t>
            </a:r>
            <a:r>
              <a:rPr lang="en-US" sz="1200" i="1" dirty="0">
                <a:latin typeface="Century Gothic" panose="020B0502020202020204" pitchFamily="34" charset="0"/>
              </a:rPr>
              <a:t>Whole Earth Catalog </a:t>
            </a:r>
            <a:r>
              <a:rPr lang="en-US" sz="1200" dirty="0">
                <a:latin typeface="Century Gothic" panose="020B0502020202020204" pitchFamily="34" charset="0"/>
              </a:rPr>
              <a:t>(Fall 1968)</a:t>
            </a:r>
          </a:p>
        </p:txBody>
      </p:sp>
    </p:spTree>
    <p:extLst>
      <p:ext uri="{BB962C8B-B14F-4D97-AF65-F5344CB8AC3E}">
        <p14:creationId xmlns:p14="http://schemas.microsoft.com/office/powerpoint/2010/main" val="98889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et with blue and green continents&#10;&#10;Description automatically generated with medium confidence">
            <a:extLst>
              <a:ext uri="{FF2B5EF4-FFF2-40B4-BE49-F238E27FC236}">
                <a16:creationId xmlns:a16="http://schemas.microsoft.com/office/drawing/2014/main" id="{B8AA8F17-45F1-5EC3-CA79-3AC21048E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223" y="316118"/>
            <a:ext cx="5381480" cy="5381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FD2465-6C1D-D233-8ADC-61E7AA67216C}"/>
              </a:ext>
            </a:extLst>
          </p:cNvPr>
          <p:cNvSpPr txBox="1"/>
          <p:nvPr/>
        </p:nvSpPr>
        <p:spPr>
          <a:xfrm>
            <a:off x="2323815" y="2745248"/>
            <a:ext cx="1794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Part 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314BF-8EAE-16DD-2D58-5C3EF1CD59D1}"/>
              </a:ext>
            </a:extLst>
          </p:cNvPr>
          <p:cNvSpPr txBox="1"/>
          <p:nvPr/>
        </p:nvSpPr>
        <p:spPr>
          <a:xfrm>
            <a:off x="6018029" y="2212685"/>
            <a:ext cx="233916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entury Gothic" panose="020B0502020202020204" pitchFamily="34" charset="0"/>
              </a:rPr>
              <a:t>The Whole Earth Network and  Organic Cybernetics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261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64" y="228392"/>
            <a:ext cx="4638316" cy="6505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8E7E87-19B6-AC3C-8532-FBD207DA70B3}"/>
              </a:ext>
            </a:extLst>
          </p:cNvPr>
          <p:cNvSpPr txBox="1"/>
          <p:nvPr/>
        </p:nvSpPr>
        <p:spPr>
          <a:xfrm>
            <a:off x="3774162" y="5331829"/>
            <a:ext cx="1897553" cy="746753"/>
          </a:xfrm>
          <a:prstGeom prst="rect">
            <a:avLst/>
          </a:prstGeom>
          <a:noFill/>
          <a:ln w="31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B687A-D87B-EC89-4947-E4DCA9E2122F}"/>
              </a:ext>
            </a:extLst>
          </p:cNvPr>
          <p:cNvSpPr txBox="1"/>
          <p:nvPr/>
        </p:nvSpPr>
        <p:spPr>
          <a:xfrm>
            <a:off x="3774163" y="1780807"/>
            <a:ext cx="2117622" cy="139585"/>
          </a:xfrm>
          <a:prstGeom prst="rect">
            <a:avLst/>
          </a:prstGeom>
          <a:noFill/>
          <a:ln w="31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600" dirty="0">
              <a:latin typeface="Agency FB" panose="020B050302020202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52013-0586-4B3C-A637-D50FB96942E1}"/>
              </a:ext>
            </a:extLst>
          </p:cNvPr>
          <p:cNvSpPr txBox="1"/>
          <p:nvPr/>
        </p:nvSpPr>
        <p:spPr>
          <a:xfrm>
            <a:off x="1506583" y="231583"/>
            <a:ext cx="2098316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Stewart Brand, editor, </a:t>
            </a:r>
            <a:r>
              <a:rPr lang="en-US" sz="1200" i="1" dirty="0">
                <a:latin typeface="Century Gothic" panose="020B0502020202020204" pitchFamily="34" charset="0"/>
              </a:rPr>
              <a:t>Last Whole Earth Catalog </a:t>
            </a:r>
            <a:r>
              <a:rPr lang="en-US" sz="1200" dirty="0">
                <a:latin typeface="Century Gothic" panose="020B0502020202020204" pitchFamily="34" charset="0"/>
              </a:rPr>
              <a:t>(1971): 3.</a:t>
            </a:r>
          </a:p>
          <a:p>
            <a:pPr algn="r"/>
            <a:endParaRPr lang="en-US" sz="1050" dirty="0">
              <a:latin typeface="Congenial" panose="02000503040000020004" pitchFamily="2" charset="0"/>
            </a:endParaRPr>
          </a:p>
        </p:txBody>
      </p:sp>
      <p:pic>
        <p:nvPicPr>
          <p:cNvPr id="13" name="Picture 12" descr="A close-up of a list of words&#10;&#10;Description automatically generated">
            <a:extLst>
              <a:ext uri="{FF2B5EF4-FFF2-40B4-BE49-F238E27FC236}">
                <a16:creationId xmlns:a16="http://schemas.microsoft.com/office/drawing/2014/main" id="{959ABCA5-6423-0CA6-958A-9C0F2525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5" y="4871629"/>
            <a:ext cx="3086100" cy="1200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BA4F84-F526-706F-C059-4B71D715ADBE}"/>
              </a:ext>
            </a:extLst>
          </p:cNvPr>
          <p:cNvSpPr txBox="1"/>
          <p:nvPr/>
        </p:nvSpPr>
        <p:spPr>
          <a:xfrm>
            <a:off x="301042" y="1920392"/>
            <a:ext cx="3183087" cy="2308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entury Gothic" panose="020B0502020202020204" pitchFamily="34" charset="0"/>
              </a:rPr>
              <a:t>The insights of Buckminster Fuller initiated this catalog.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034077-4321-CE42-5BED-5EB1B9391ACE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3484129" y="1850600"/>
            <a:ext cx="290034" cy="185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C112D8-E2CA-2313-0C23-552E5A41EBFE}"/>
              </a:ext>
            </a:extLst>
          </p:cNvPr>
          <p:cNvCxnSpPr>
            <a:cxnSpLocks/>
            <a:stCxn id="13" idx="3"/>
            <a:endCxn id="3" idx="1"/>
          </p:cNvCxnSpPr>
          <p:nvPr/>
        </p:nvCxnSpPr>
        <p:spPr>
          <a:xfrm>
            <a:off x="3435635" y="5471704"/>
            <a:ext cx="338527" cy="233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38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EAB11BE-210F-E97D-D0B5-BA1497945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947" y="3298924"/>
            <a:ext cx="4759939" cy="2919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lly_and_dolphin">
            <a:extLst>
              <a:ext uri="{FF2B5EF4-FFF2-40B4-BE49-F238E27FC236}">
                <a16:creationId xmlns:a16="http://schemas.microsoft.com/office/drawing/2014/main" id="{04892121-864D-6DE9-0761-15A4F6EF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33" y="421391"/>
            <a:ext cx="3810000" cy="252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8832EB-AFF0-FC7F-9C1C-20894EBCE2A6}"/>
              </a:ext>
            </a:extLst>
          </p:cNvPr>
          <p:cNvSpPr txBox="1"/>
          <p:nvPr/>
        </p:nvSpPr>
        <p:spPr>
          <a:xfrm>
            <a:off x="4986779" y="2347274"/>
            <a:ext cx="12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John Lilly</a:t>
            </a:r>
          </a:p>
        </p:txBody>
      </p:sp>
    </p:spTree>
    <p:extLst>
      <p:ext uri="{BB962C8B-B14F-4D97-AF65-F5344CB8AC3E}">
        <p14:creationId xmlns:p14="http://schemas.microsoft.com/office/powerpoint/2010/main" val="532812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drawing a shark&#10;&#10;Description automatically generated">
            <a:extLst>
              <a:ext uri="{FF2B5EF4-FFF2-40B4-BE49-F238E27FC236}">
                <a16:creationId xmlns:a16="http://schemas.microsoft.com/office/drawing/2014/main" id="{A1C28D62-B227-499D-21D9-1CCF8577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12" t="1697" r="3043" b="11120"/>
          <a:stretch/>
        </p:blipFill>
        <p:spPr>
          <a:xfrm>
            <a:off x="586718" y="941294"/>
            <a:ext cx="2317848" cy="3201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erson holding a tail of a dolphin&#10;&#10;Description automatically generated">
            <a:extLst>
              <a:ext uri="{FF2B5EF4-FFF2-40B4-BE49-F238E27FC236}">
                <a16:creationId xmlns:a16="http://schemas.microsoft.com/office/drawing/2014/main" id="{2981C941-C305-64B8-108E-BB7A03BF9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3" t="3876" r="1723" b="5328"/>
          <a:stretch/>
        </p:blipFill>
        <p:spPr>
          <a:xfrm>
            <a:off x="3039035" y="955907"/>
            <a:ext cx="5647765" cy="3172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FEB8E-1BD5-39D7-0D30-D84FB21D8A24}"/>
              </a:ext>
            </a:extLst>
          </p:cNvPr>
          <p:cNvSpPr txBox="1"/>
          <p:nvPr/>
        </p:nvSpPr>
        <p:spPr>
          <a:xfrm>
            <a:off x="586718" y="4418754"/>
            <a:ext cx="810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--Gregory Bateson at John Lilly’s dolphin lab in St. Thomas, 1963, 1964. Photographs from John C. Lilly, M.D., </a:t>
            </a:r>
            <a:r>
              <a:rPr lang="en-US" sz="1200" i="1" dirty="0">
                <a:latin typeface="Century Gothic" panose="020B0502020202020204" pitchFamily="34" charset="0"/>
              </a:rPr>
              <a:t>Communication between Man and Dolphin: The Possibilities of Talking with Other Species </a:t>
            </a:r>
            <a:r>
              <a:rPr lang="en-US" sz="1200" dirty="0">
                <a:latin typeface="Century Gothic" panose="020B0502020202020204" pitchFamily="34" charset="0"/>
              </a:rPr>
              <a:t>(Crown, 1978).</a:t>
            </a:r>
          </a:p>
        </p:txBody>
      </p:sp>
    </p:spTree>
    <p:extLst>
      <p:ext uri="{BB962C8B-B14F-4D97-AF65-F5344CB8AC3E}">
        <p14:creationId xmlns:p14="http://schemas.microsoft.com/office/powerpoint/2010/main" val="634523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aper&#10;&#10;Description automatically generated">
            <a:extLst>
              <a:ext uri="{FF2B5EF4-FFF2-40B4-BE49-F238E27FC236}">
                <a16:creationId xmlns:a16="http://schemas.microsoft.com/office/drawing/2014/main" id="{5EEAF2C3-3A1F-B452-FA01-87D23BDB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264" y="669218"/>
            <a:ext cx="8235472" cy="5854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15535-9A80-65E7-AAEE-DA7A84CE5C29}"/>
              </a:ext>
            </a:extLst>
          </p:cNvPr>
          <p:cNvSpPr txBox="1"/>
          <p:nvPr/>
        </p:nvSpPr>
        <p:spPr>
          <a:xfrm>
            <a:off x="454264" y="180762"/>
            <a:ext cx="2914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Century Gothic" panose="020B0502020202020204" pitchFamily="34" charset="0"/>
              </a:rPr>
              <a:t>Whole Earth Catalog </a:t>
            </a:r>
            <a:r>
              <a:rPr lang="en-US" sz="1400" dirty="0">
                <a:latin typeface="Century Gothic" panose="020B0502020202020204" pitchFamily="34" charset="0"/>
              </a:rPr>
              <a:t>(Fall 1968)</a:t>
            </a:r>
          </a:p>
        </p:txBody>
      </p:sp>
    </p:spTree>
    <p:extLst>
      <p:ext uri="{BB962C8B-B14F-4D97-AF65-F5344CB8AC3E}">
        <p14:creationId xmlns:p14="http://schemas.microsoft.com/office/powerpoint/2010/main" val="85421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ook&#10;&#10;Description automatically generated">
            <a:extLst>
              <a:ext uri="{FF2B5EF4-FFF2-40B4-BE49-F238E27FC236}">
                <a16:creationId xmlns:a16="http://schemas.microsoft.com/office/drawing/2014/main" id="{6A74545B-1FD4-3B71-0647-A3AFF912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4" r="2462" b="49892"/>
          <a:stretch/>
        </p:blipFill>
        <p:spPr>
          <a:xfrm>
            <a:off x="824023" y="909037"/>
            <a:ext cx="7495954" cy="2137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book&#10;&#10;Description automatically generated">
            <a:extLst>
              <a:ext uri="{FF2B5EF4-FFF2-40B4-BE49-F238E27FC236}">
                <a16:creationId xmlns:a16="http://schemas.microsoft.com/office/drawing/2014/main" id="{4E58D68B-5C66-DEB6-006F-B0BD269D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10" t="49892"/>
          <a:stretch/>
        </p:blipFill>
        <p:spPr>
          <a:xfrm>
            <a:off x="824023" y="3163527"/>
            <a:ext cx="7495954" cy="2137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147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esep74p453gb.jpg">
            <a:extLst>
              <a:ext uri="{FF2B5EF4-FFF2-40B4-BE49-F238E27FC236}">
                <a16:creationId xmlns:a16="http://schemas.microsoft.com/office/drawing/2014/main" id="{15BE0DAA-2DF6-50D9-DE53-911A8DCB0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4"/>
          <a:stretch/>
        </p:blipFill>
        <p:spPr>
          <a:xfrm>
            <a:off x="4244877" y="227095"/>
            <a:ext cx="4746044" cy="6208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F26809-5A7E-A5D7-DBFF-12C465D41539}"/>
              </a:ext>
            </a:extLst>
          </p:cNvPr>
          <p:cNvSpPr txBox="1"/>
          <p:nvPr/>
        </p:nvSpPr>
        <p:spPr>
          <a:xfrm>
            <a:off x="4244877" y="894072"/>
            <a:ext cx="1459237" cy="542841"/>
          </a:xfrm>
          <a:prstGeom prst="rect">
            <a:avLst/>
          </a:prstGeom>
          <a:noFill/>
          <a:ln w="31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52013-0586-4B3C-A637-D50FB96942E1}"/>
              </a:ext>
            </a:extLst>
          </p:cNvPr>
          <p:cNvSpPr txBox="1"/>
          <p:nvPr/>
        </p:nvSpPr>
        <p:spPr>
          <a:xfrm>
            <a:off x="2490651" y="5184675"/>
            <a:ext cx="162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Stewart Brand, editor, </a:t>
            </a:r>
          </a:p>
          <a:p>
            <a:pPr algn="r"/>
            <a:r>
              <a:rPr lang="en-US" sz="1200" i="1" dirty="0">
                <a:latin typeface="Century Gothic" panose="020B0502020202020204" pitchFamily="34" charset="0"/>
              </a:rPr>
              <a:t>Whole Earth Epilog </a:t>
            </a:r>
            <a:r>
              <a:rPr lang="en-US" sz="1200" dirty="0">
                <a:latin typeface="Century Gothic" panose="020B0502020202020204" pitchFamily="34" charset="0"/>
              </a:rPr>
              <a:t>(September 1974).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96E979-57D1-71BA-02C2-522BB1030D63}"/>
              </a:ext>
            </a:extLst>
          </p:cNvPr>
          <p:cNvSpPr txBox="1"/>
          <p:nvPr/>
        </p:nvSpPr>
        <p:spPr>
          <a:xfrm>
            <a:off x="699208" y="750215"/>
            <a:ext cx="29763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Century Gothic" panose="020B0502020202020204" pitchFamily="34" charset="0"/>
                <a:ea typeface="Aptos" panose="020B0004020202020204" pitchFamily="34" charset="0"/>
              </a:rPr>
              <a:t>I became convinced that much more of whole systems could be understood than I thought, and that much more existed wholesomely beyond understanding than I thought—that mysticism, mood, ignorance, and paradox could be rigorous, for instance, and that the most potent tool for grasping these essences—these influence nets—is cybernetics. . . . —SB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2B0509-CAE1-A92E-2132-F351602D5CB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3675580" y="1165493"/>
            <a:ext cx="569297" cy="646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7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71B457-1662-7983-6B4C-5A46A720D5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-1" b="1146"/>
          <a:stretch/>
        </p:blipFill>
        <p:spPr>
          <a:xfrm>
            <a:off x="364920" y="992260"/>
            <a:ext cx="3027415" cy="4708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5B89AB-1E54-4B18-2C56-BC8C61597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6461" y="1287719"/>
            <a:ext cx="5002892" cy="2717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868D3-06F8-598B-9435-5E53BA72D108}"/>
              </a:ext>
            </a:extLst>
          </p:cNvPr>
          <p:cNvSpPr txBox="1"/>
          <p:nvPr/>
        </p:nvSpPr>
        <p:spPr>
          <a:xfrm>
            <a:off x="3794692" y="2543059"/>
            <a:ext cx="2231765" cy="300082"/>
          </a:xfrm>
          <a:prstGeom prst="rect">
            <a:avLst/>
          </a:prstGeom>
          <a:noFill/>
          <a:ln w="31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D7237-F815-9BB6-2CA7-F53D9681BBBF}"/>
              </a:ext>
            </a:extLst>
          </p:cNvPr>
          <p:cNvSpPr txBox="1"/>
          <p:nvPr/>
        </p:nvSpPr>
        <p:spPr>
          <a:xfrm>
            <a:off x="3871855" y="4211704"/>
            <a:ext cx="29223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Palatino Linotype" panose="02040502050505030304" pitchFamily="18" charset="0"/>
              </a:rPr>
              <a:t>As a Bateson enthusiast and a publisher I’ll be printing sundry papers, speculation, gossip, tidbits, letters, etc. on cybernetics (well, organic cybernetics), in the periodic supplement to the revived Whole Earth Catalog . . . .</a:t>
            </a:r>
          </a:p>
        </p:txBody>
      </p:sp>
    </p:spTree>
    <p:extLst>
      <p:ext uri="{BB962C8B-B14F-4D97-AF65-F5344CB8AC3E}">
        <p14:creationId xmlns:p14="http://schemas.microsoft.com/office/powerpoint/2010/main" val="292201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ACE006-5196-4330-568A-23F46C703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11700" r="8399" b="6399"/>
          <a:stretch/>
        </p:blipFill>
        <p:spPr bwMode="auto">
          <a:xfrm>
            <a:off x="1051454" y="1081927"/>
            <a:ext cx="3758463" cy="297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136AB-FA31-259F-E436-39F76AC732BD}"/>
              </a:ext>
            </a:extLst>
          </p:cNvPr>
          <p:cNvSpPr txBox="1"/>
          <p:nvPr/>
        </p:nvSpPr>
        <p:spPr>
          <a:xfrm>
            <a:off x="1566987" y="4289131"/>
            <a:ext cx="3242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Humberto Maturana in Jerry </a:t>
            </a:r>
            <a:r>
              <a:rPr lang="en-US" sz="12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Lettvin’s</a:t>
            </a:r>
            <a:r>
              <a:rPr lang="en-US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lab, @ 1959</a:t>
            </a:r>
          </a:p>
        </p:txBody>
      </p:sp>
      <p:pic>
        <p:nvPicPr>
          <p:cNvPr id="5" name="Picture 4" descr="A person holding a piece of cake&#10;&#10;Description automatically generated">
            <a:extLst>
              <a:ext uri="{FF2B5EF4-FFF2-40B4-BE49-F238E27FC236}">
                <a16:creationId xmlns:a16="http://schemas.microsoft.com/office/drawing/2014/main" id="{97F86F40-3254-426E-37D5-1306447DC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218" y="1092445"/>
            <a:ext cx="2437907" cy="29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07DC76-D2AF-BAEA-AE2E-024C3523D55E}"/>
              </a:ext>
            </a:extLst>
          </p:cNvPr>
          <p:cNvSpPr txBox="1"/>
          <p:nvPr/>
        </p:nvSpPr>
        <p:spPr>
          <a:xfrm>
            <a:off x="5020567" y="4289131"/>
            <a:ext cx="2859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Maturana and von Foerster at the Biological Computer Lab, 1974</a:t>
            </a:r>
          </a:p>
        </p:txBody>
      </p:sp>
    </p:spTree>
    <p:extLst>
      <p:ext uri="{BB962C8B-B14F-4D97-AF65-F5344CB8AC3E}">
        <p14:creationId xmlns:p14="http://schemas.microsoft.com/office/powerpoint/2010/main" val="497730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24" t="64069"/>
          <a:stretch/>
        </p:blipFill>
        <p:spPr>
          <a:xfrm>
            <a:off x="1892716" y="3065244"/>
            <a:ext cx="2536463" cy="299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093142" y="6170724"/>
            <a:ext cx="339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Humberto Maturana in Heinz von Foerster’s classroom, from </a:t>
            </a:r>
            <a:r>
              <a:rPr lang="en-US" sz="1200" i="1" dirty="0">
                <a:latin typeface="Century Gothic" panose="020B0502020202020204" pitchFamily="34" charset="0"/>
              </a:rPr>
              <a:t>Metagames </a:t>
            </a:r>
            <a:r>
              <a:rPr lang="en-US" sz="1200" dirty="0">
                <a:latin typeface="Century Gothic" panose="020B0502020202020204" pitchFamily="34" charset="0"/>
              </a:rPr>
              <a:t>(1972)</a:t>
            </a:r>
            <a:endParaRPr lang="en-US" sz="1200" i="1" dirty="0">
              <a:latin typeface="Century Gothic" panose="020B0502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5019" y="395926"/>
            <a:ext cx="371416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entury Gothic" panose="020B0502020202020204" pitchFamily="34" charset="0"/>
                <a:ea typeface="Calibri"/>
                <a:cs typeface="Times New Roman"/>
              </a:rPr>
              <a:t>“What I think that Heinz may say is, that I came in a moment to the BCL in which my way of facing the questions about cognition in the domain of biology made a difference: introducing the observer as an active participant in the generation of understanding and in the process of explaining the observer. That was my concern: explaining the observer, not merely claiming, the observer is there, but explaining it. . . 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C3E23-F675-F8AB-EB57-6CF1EA524E38}"/>
              </a:ext>
            </a:extLst>
          </p:cNvPr>
          <p:cNvSpPr txBox="1"/>
          <p:nvPr/>
        </p:nvSpPr>
        <p:spPr>
          <a:xfrm>
            <a:off x="4714822" y="4330083"/>
            <a:ext cx="3714161" cy="1347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entury Gothic" panose="020B0502020202020204" pitchFamily="34" charset="0"/>
              </a:rPr>
              <a:t>—“Interview with Humberto R. Maturana on Heinz von Foerster, Autopoiesis, the BCL and Augusto Pinochet,” in Albert Müller and Karl J. Müller, eds., </a:t>
            </a:r>
            <a:r>
              <a:rPr lang="en-US" sz="1200" i="1" dirty="0">
                <a:latin typeface="Century Gothic" panose="020B0502020202020204" pitchFamily="34" charset="0"/>
              </a:rPr>
              <a:t>An Unfinished Revolution? Heinz von Foerster and the Biological Computer Laboratory/BCL 1958-1976</a:t>
            </a:r>
            <a:r>
              <a:rPr lang="en-US" sz="1200" dirty="0">
                <a:latin typeface="Century Gothic" panose="020B0502020202020204" pitchFamily="34" charset="0"/>
              </a:rPr>
              <a:t>.</a:t>
            </a:r>
            <a:endParaRPr lang="en-US" sz="1200" dirty="0">
              <a:latin typeface="Century Gothic" panose="020B0502020202020204" pitchFamily="34" charset="0"/>
              <a:ea typeface="Calibri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B4844-3567-80D4-7ABD-217622EDBC2B}"/>
              </a:ext>
            </a:extLst>
          </p:cNvPr>
          <p:cNvSpPr txBox="1"/>
          <p:nvPr/>
        </p:nvSpPr>
        <p:spPr>
          <a:xfrm>
            <a:off x="4714822" y="395926"/>
            <a:ext cx="37141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“When I came back in 1968 for a longer time . . . I put my emphasis on circularity, on the observer participating, on the distinction by an observer. . . . [Von Foerster] was still speaking in those days about information and information in the envi­ronment. I remember that during one of my first lectures in Illinois I said: ‘Information does not exist, it is a useless notion in biology… because biological systems do not operate in these terms, it is a useful notion for design for understanding sys­tems that are very well specified, you may describe relations in these terms but living systems do not operate in those terms.” </a:t>
            </a:r>
          </a:p>
        </p:txBody>
      </p:sp>
    </p:spTree>
    <p:extLst>
      <p:ext uri="{BB962C8B-B14F-4D97-AF65-F5344CB8AC3E}">
        <p14:creationId xmlns:p14="http://schemas.microsoft.com/office/powerpoint/2010/main" val="14711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2228" y="2172236"/>
            <a:ext cx="5833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sz="1600" dirty="0">
                <a:latin typeface="Century Gothic" panose="020B0502020202020204" pitchFamily="34" charset="0"/>
              </a:rPr>
              <a:t>Cognitive processes create descriptions of, that is, information about, the environment. </a:t>
            </a:r>
          </a:p>
          <a:p>
            <a:pPr indent="-457200"/>
            <a:endParaRPr lang="en-US" sz="1600" dirty="0">
              <a:latin typeface="Century Gothic" panose="020B0502020202020204" pitchFamily="34" charset="0"/>
            </a:endParaRPr>
          </a:p>
          <a:p>
            <a:pPr indent="-457200"/>
            <a:r>
              <a:rPr lang="en-US" sz="1600" dirty="0">
                <a:latin typeface="Century Gothic" panose="020B0502020202020204" pitchFamily="34" charset="0"/>
              </a:rPr>
              <a:t>The environment contains no information. The environment is as it is. </a:t>
            </a:r>
          </a:p>
        </p:txBody>
      </p:sp>
      <p:sp>
        <p:nvSpPr>
          <p:cNvPr id="3" name="Rectangle 2"/>
          <p:cNvSpPr/>
          <p:nvPr/>
        </p:nvSpPr>
        <p:spPr>
          <a:xfrm>
            <a:off x="1338262" y="1656234"/>
            <a:ext cx="64674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—Heinz von Foerster, “Thoughts and Notes on Cognition” (1971):</a:t>
            </a:r>
          </a:p>
        </p:txBody>
      </p:sp>
    </p:spTree>
    <p:extLst>
      <p:ext uri="{BB962C8B-B14F-4D97-AF65-F5344CB8AC3E}">
        <p14:creationId xmlns:p14="http://schemas.microsoft.com/office/powerpoint/2010/main" val="412449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14950" y="5086351"/>
            <a:ext cx="2286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rebuchet MS" pitchFamily="34" charset="0"/>
              </a:rPr>
              <a:t>/</a:t>
            </a:r>
            <a:endParaRPr lang="en-US" sz="1350" dirty="0"/>
          </a:p>
        </p:txBody>
      </p:sp>
      <p:pic>
        <p:nvPicPr>
          <p:cNvPr id="4" name="Picture 3" descr="cq1sp74ofc2.jpg"/>
          <p:cNvPicPr>
            <a:picLocks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7368" y="1183436"/>
            <a:ext cx="3086098" cy="4491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A86AD3-A61A-D411-77CF-C71FB3459A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75" y="1183436"/>
            <a:ext cx="3353759" cy="4491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9D9A84B-9A55-5007-A9D1-7C318B1F4005}"/>
              </a:ext>
            </a:extLst>
          </p:cNvPr>
          <p:cNvSpPr/>
          <p:nvPr/>
        </p:nvSpPr>
        <p:spPr>
          <a:xfrm>
            <a:off x="4390696" y="3429000"/>
            <a:ext cx="409904" cy="92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73968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F07DED-F8DB-2FE6-B882-8634FE73DD2A}"/>
              </a:ext>
            </a:extLst>
          </p:cNvPr>
          <p:cNvSpPr txBox="1"/>
          <p:nvPr/>
        </p:nvSpPr>
        <p:spPr>
          <a:xfrm>
            <a:off x="1339701" y="1297573"/>
            <a:ext cx="531562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  <a:ea typeface="Aptos" panose="020B0004020202020204" pitchFamily="34" charset="0"/>
              </a:rPr>
              <a:t>Neocybernetics’ epistemological constructivism is based on cognition’s </a:t>
            </a:r>
            <a:r>
              <a:rPr lang="en-US" sz="1600" dirty="0"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biological contingencies.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  <a:ea typeface="Aptos" panose="020B00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In these early stirrings of neocybernetic formulations, information is no longer granted system-external circulation.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  <a:ea typeface="Aptos" panose="020B00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Rather, “information” becomes the system-internal out­come of a cognitive loop, which process may then go on to </a:t>
            </a:r>
            <a:r>
              <a:rPr lang="en-US" sz="1600" i="1" dirty="0"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attribute</a:t>
            </a:r>
            <a:r>
              <a:rPr lang="en-US" sz="1600" dirty="0"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 its construction to a source in its environment.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  <a:ea typeface="Aptos" panose="020B00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Sensory correlations may </a:t>
            </a:r>
            <a:r>
              <a:rPr lang="en-US" sz="1600"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then strengthen </a:t>
            </a:r>
            <a:r>
              <a:rPr lang="en-US" sz="1600" dirty="0"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the stability of that cognitive formulation.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21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BEBDA-05E3-177A-E46F-240334E572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88" r="5006"/>
          <a:stretch/>
        </p:blipFill>
        <p:spPr>
          <a:xfrm>
            <a:off x="202019" y="340242"/>
            <a:ext cx="8801772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87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>
            <a:extLst>
              <a:ext uri="{FF2B5EF4-FFF2-40B4-BE49-F238E27FC236}">
                <a16:creationId xmlns:a16="http://schemas.microsoft.com/office/drawing/2014/main" id="{C77C382A-FD81-C54A-BF11-8AF4DA60D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55"/>
          <a:stretch>
            <a:fillRect/>
          </a:stretch>
        </p:blipFill>
        <p:spPr bwMode="auto">
          <a:xfrm>
            <a:off x="152400" y="152400"/>
            <a:ext cx="7996238" cy="655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2">
            <a:extLst>
              <a:ext uri="{FF2B5EF4-FFF2-40B4-BE49-F238E27FC236}">
                <a16:creationId xmlns:a16="http://schemas.microsoft.com/office/drawing/2014/main" id="{4F682361-F281-BB4F-B107-5F7035713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697" y="4953000"/>
            <a:ext cx="9191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r>
              <a:rPr lang="en-US" altLang="en-US" sz="1600" i="1" dirty="0"/>
              <a:t>CQ</a:t>
            </a:r>
            <a:r>
              <a:rPr lang="en-US" altLang="en-US" sz="1600" dirty="0"/>
              <a:t> 20</a:t>
            </a:r>
          </a:p>
          <a:p>
            <a:pPr eaLnBrk="1" hangingPunct="1"/>
            <a:r>
              <a:rPr lang="en-US" altLang="en-US" sz="1600" dirty="0"/>
              <a:t>(Winter</a:t>
            </a:r>
          </a:p>
          <a:p>
            <a:pPr eaLnBrk="1" hangingPunct="1"/>
            <a:r>
              <a:rPr lang="en-US" altLang="en-US" sz="1600" dirty="0"/>
              <a:t>1978)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BF254D-4088-C1C3-780F-F9C846D13D24}"/>
              </a:ext>
            </a:extLst>
          </p:cNvPr>
          <p:cNvSpPr txBox="1"/>
          <p:nvPr/>
        </p:nvSpPr>
        <p:spPr>
          <a:xfrm>
            <a:off x="2007520" y="5243935"/>
            <a:ext cx="5492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—</a:t>
            </a:r>
            <a:r>
              <a:rPr lang="en-US" sz="1200" dirty="0">
                <a:latin typeface="Century Gothic" panose="020B0502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Gregory Bateson papers, University of California/Santa Cruz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837C42-D8EB-A8B9-BAF8-407B022C3A30}"/>
              </a:ext>
            </a:extLst>
          </p:cNvPr>
          <p:cNvSpPr txBox="1"/>
          <p:nvPr/>
        </p:nvSpPr>
        <p:spPr>
          <a:xfrm>
            <a:off x="730235" y="1060067"/>
            <a:ext cx="7683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1974 brochure for Lindisfarne’s original incarnation as an intentional community on Long Island, NY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1F684-C263-E3C9-02B8-4B6F46130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9"/>
          <a:stretch/>
        </p:blipFill>
        <p:spPr>
          <a:xfrm>
            <a:off x="208291" y="1646294"/>
            <a:ext cx="8727418" cy="339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223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several men&#10;&#10;Description automatically generated">
            <a:extLst>
              <a:ext uri="{FF2B5EF4-FFF2-40B4-BE49-F238E27FC236}">
                <a16:creationId xmlns:a16="http://schemas.microsoft.com/office/drawing/2014/main" id="{CF7650C0-52D8-36C1-6301-E3D9819DD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03" y="120923"/>
            <a:ext cx="5423337" cy="6616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064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5" y="205839"/>
            <a:ext cx="4389120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75" y="205839"/>
            <a:ext cx="4389120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793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"/>
            <a:ext cx="9144000" cy="67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3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bruno\Documents\systems cultures\wec\wec\NWEC ob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557" y="142608"/>
            <a:ext cx="6874707" cy="6194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48586" y="6407615"/>
            <a:ext cx="678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entury Gothic" panose="020B0502020202020204" pitchFamily="34" charset="0"/>
              </a:rPr>
              <a:t>Next Whole Earth Catalog </a:t>
            </a:r>
            <a:r>
              <a:rPr lang="en-US" sz="1400" dirty="0">
                <a:latin typeface="Century Gothic" panose="020B0502020202020204" pitchFamily="34" charset="0"/>
              </a:rPr>
              <a:t>(October 1980), outside back cover (detail)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30386" y="2006410"/>
            <a:ext cx="14265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Taken “July 1969, during Apollo 11, the original Moon landing mission. Nowhere in the solar system is the contrast between a living and a dead planet so conspicuous as on the Moon at Earthrise. —SB” 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(</a:t>
            </a:r>
            <a:r>
              <a:rPr lang="en-US" sz="1400" i="1" dirty="0">
                <a:latin typeface="Century Gothic" panose="020B0502020202020204" pitchFamily="34" charset="0"/>
              </a:rPr>
              <a:t>NWEC</a:t>
            </a:r>
            <a:r>
              <a:rPr lang="en-US" sz="1400" dirty="0">
                <a:latin typeface="Century Gothic" panose="020B0502020202020204" pitchFamily="34" charset="0"/>
              </a:rPr>
              <a:t>, 1).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48" y="2004076"/>
            <a:ext cx="2476364" cy="236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6" t="10889" r="19858" b="66778"/>
          <a:stretch/>
        </p:blipFill>
        <p:spPr>
          <a:xfrm>
            <a:off x="3869114" y="1994353"/>
            <a:ext cx="4692574" cy="2369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74330" y="4599047"/>
            <a:ext cx="388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  <a:cs typeface="Nirmala UI Semilight" panose="020B0402040204020203" pitchFamily="34" charset="0"/>
              </a:rPr>
              <a:t>Autopoiesis of the cell, from Maturana and Varela, </a:t>
            </a:r>
            <a:r>
              <a:rPr lang="en-US" sz="1400" i="1" dirty="0">
                <a:latin typeface="Century Gothic" panose="020B0502020202020204" pitchFamily="34" charset="0"/>
                <a:cs typeface="Nirmala UI Semilight" panose="020B0402040204020203" pitchFamily="34" charset="0"/>
              </a:rPr>
              <a:t>The Tree of Knowledge, </a:t>
            </a:r>
            <a:r>
              <a:rPr lang="en-US" sz="1400" dirty="0">
                <a:latin typeface="Century Gothic" panose="020B0502020202020204" pitchFamily="34" charset="0"/>
                <a:cs typeface="Nirmala UI Semilight" panose="020B0402040204020203" pitchFamily="34" charset="0"/>
              </a:rPr>
              <a:t>1992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E5378-9716-0F3A-C960-A0A6EE3BDFA9}"/>
              </a:ext>
            </a:extLst>
          </p:cNvPr>
          <p:cNvSpPr txBox="1"/>
          <p:nvPr/>
        </p:nvSpPr>
        <p:spPr>
          <a:xfrm>
            <a:off x="778448" y="4706768"/>
            <a:ext cx="170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Francisco Varela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B87311-3472-2DAD-95A1-3C7E7FEEBD90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1630935" y="4124325"/>
            <a:ext cx="1" cy="582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08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cq10su76p26fv">
            <a:extLst>
              <a:ext uri="{FF2B5EF4-FFF2-40B4-BE49-F238E27FC236}">
                <a16:creationId xmlns:a16="http://schemas.microsoft.com/office/drawing/2014/main" id="{ACDAF9BF-8357-7544-8F1B-D28DE3C86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24" y="152400"/>
            <a:ext cx="4368800" cy="655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8">
            <a:extLst>
              <a:ext uri="{FF2B5EF4-FFF2-40B4-BE49-F238E27FC236}">
                <a16:creationId xmlns:a16="http://schemas.microsoft.com/office/drawing/2014/main" id="{26F8E91E-D29F-0449-957F-B3E3FEE01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"/>
            <a:ext cx="2971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i="1" dirty="0">
                <a:latin typeface="Century Gothic" panose="020B0502020202020204" pitchFamily="34" charset="0"/>
              </a:rPr>
              <a:t>CQ</a:t>
            </a:r>
            <a:r>
              <a:rPr lang="en-US" altLang="en-US" sz="1400" dirty="0">
                <a:latin typeface="Century Gothic" panose="020B0502020202020204" pitchFamily="34" charset="0"/>
              </a:rPr>
              <a:t> 10 (Summer 1976)</a:t>
            </a:r>
            <a:endParaRPr lang="en-US" altLang="en-US" sz="1400" i="1" dirty="0">
              <a:latin typeface="Century Gothic" panose="020B0502020202020204" pitchFamily="34" charset="0"/>
            </a:endParaRPr>
          </a:p>
        </p:txBody>
      </p:sp>
      <p:pic>
        <p:nvPicPr>
          <p:cNvPr id="2" name="Picture 5" descr="cq11f76p67fv">
            <a:extLst>
              <a:ext uri="{FF2B5EF4-FFF2-40B4-BE49-F238E27FC236}">
                <a16:creationId xmlns:a16="http://schemas.microsoft.com/office/drawing/2014/main" id="{0324B5FD-07FE-195D-9A19-648EA64EF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323975"/>
            <a:ext cx="4114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5A1E2-7D0A-EEF8-3097-AA607F887DAE}"/>
              </a:ext>
            </a:extLst>
          </p:cNvPr>
          <p:cNvSpPr txBox="1"/>
          <p:nvPr/>
        </p:nvSpPr>
        <p:spPr>
          <a:xfrm>
            <a:off x="5119687" y="3590926"/>
            <a:ext cx="34004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400" dirty="0">
                <a:latin typeface="Century Gothic" panose="020B0502020202020204" pitchFamily="34" charset="0"/>
              </a:rPr>
              <a:t>Francisco Varela, “Not One, Not Two: </a:t>
            </a:r>
          </a:p>
          <a:p>
            <a:pPr eaLnBrk="1" hangingPunct="1"/>
            <a:r>
              <a:rPr lang="en-US" altLang="en-US" sz="1400" dirty="0">
                <a:latin typeface="Century Gothic" panose="020B0502020202020204" pitchFamily="34" charset="0"/>
              </a:rPr>
              <a:t>Position Paper for the Mind-Body Conference,” CQ 11 (Fall 1976)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4" y="380999"/>
            <a:ext cx="4183529" cy="586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weesep74p452uw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"/>
          <a:stretch/>
        </p:blipFill>
        <p:spPr bwMode="auto">
          <a:xfrm>
            <a:off x="4638684" y="380999"/>
            <a:ext cx="4308977" cy="586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515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33B26C-C37E-D81B-19E0-49553B70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50"/>
          <a:stretch/>
        </p:blipFill>
        <p:spPr>
          <a:xfrm>
            <a:off x="2269165" y="290845"/>
            <a:ext cx="6477000" cy="6276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4DB40E-6AAF-DBDC-E760-3E43963D2F8A}"/>
              </a:ext>
            </a:extLst>
          </p:cNvPr>
          <p:cNvSpPr txBox="1"/>
          <p:nvPr/>
        </p:nvSpPr>
        <p:spPr>
          <a:xfrm>
            <a:off x="723014" y="2509284"/>
            <a:ext cx="1403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—</a:t>
            </a:r>
            <a:r>
              <a:rPr lang="en-US" sz="1600" dirty="0">
                <a:latin typeface="Century Gothic" panose="020B0502020202020204" pitchFamily="34" charset="0"/>
              </a:rPr>
              <a:t>In the thick of Varela’s </a:t>
            </a:r>
            <a:r>
              <a:rPr lang="en-US" sz="1600" i="1" dirty="0">
                <a:latin typeface="Century Gothic" panose="020B0502020202020204" pitchFamily="34" charset="0"/>
              </a:rPr>
              <a:t>Principles of Biological Autonomy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315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>
            <a:extLst>
              <a:ext uri="{FF2B5EF4-FFF2-40B4-BE49-F238E27FC236}">
                <a16:creationId xmlns:a16="http://schemas.microsoft.com/office/drawing/2014/main" id="{C13B53E9-E793-4842-8B21-FFC1EAD0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76" y="322037"/>
            <a:ext cx="3925364" cy="512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3" name="Picture 5">
            <a:extLst>
              <a:ext uri="{FF2B5EF4-FFF2-40B4-BE49-F238E27FC236}">
                <a16:creationId xmlns:a16="http://schemas.microsoft.com/office/drawing/2014/main" id="{01113EE8-01D3-A04D-B45C-A363EF910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60" y="322037"/>
            <a:ext cx="3278616" cy="512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97F229-EDC8-7B3E-7AA4-CBCA7002DAA1}"/>
              </a:ext>
            </a:extLst>
          </p:cNvPr>
          <p:cNvSpPr txBox="1"/>
          <p:nvPr/>
        </p:nvSpPr>
        <p:spPr>
          <a:xfrm>
            <a:off x="1950789" y="5795454"/>
            <a:ext cx="524242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Congenial" panose="02000503040000020004" pitchFamily="2" charset="0"/>
              </a:rPr>
              <a:t>Gaia: A Way of Knowing </a:t>
            </a:r>
            <a:r>
              <a:rPr lang="en-US" sz="1350" dirty="0">
                <a:latin typeface="Congenial" panose="02000503040000020004" pitchFamily="2" charset="0"/>
              </a:rPr>
              <a:t>(conference in 1981; published in 1987)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several men&#10;&#10;Description automatically generated">
            <a:extLst>
              <a:ext uri="{FF2B5EF4-FFF2-40B4-BE49-F238E27FC236}">
                <a16:creationId xmlns:a16="http://schemas.microsoft.com/office/drawing/2014/main" id="{CF7650C0-52D8-36C1-6301-E3D9819DD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03" y="120923"/>
            <a:ext cx="5423337" cy="6616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43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>
            <a:extLst>
              <a:ext uri="{FF2B5EF4-FFF2-40B4-BE49-F238E27FC236}">
                <a16:creationId xmlns:a16="http://schemas.microsoft.com/office/drawing/2014/main" id="{D57B84A5-DB7B-E54A-BB19-31B2804BF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1884"/>
            <a:ext cx="30480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600" i="1" dirty="0">
                <a:latin typeface="Amasis MT Pro" panose="02040504050005020304" pitchFamily="18" charset="77"/>
              </a:rPr>
              <a:t>Whole Earth Catalog</a:t>
            </a:r>
            <a:br>
              <a:rPr lang="en-US" altLang="en-US" sz="1600" dirty="0">
                <a:latin typeface="Amasis MT Pro" panose="02040504050005020304" pitchFamily="18" charset="77"/>
              </a:rPr>
            </a:br>
            <a:r>
              <a:rPr lang="en-US" altLang="en-US" sz="1600" dirty="0">
                <a:latin typeface="Amasis MT Pro" panose="02040504050005020304" pitchFamily="18" charset="77"/>
              </a:rPr>
              <a:t>(Spring 1969), outside back cover (detail): “The flow of energy through a system acts to organize that system.” 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D407D80D-5514-3545-8630-5EFCB15AB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921381"/>
            <a:ext cx="32766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600" dirty="0">
                <a:latin typeface="Amasis MT Pro" panose="02040504050005020304" pitchFamily="18" charset="77"/>
              </a:rPr>
              <a:t>Harold Morowitz, </a:t>
            </a:r>
            <a:r>
              <a:rPr lang="en-US" altLang="en-US" sz="1600" i="1" dirty="0">
                <a:latin typeface="Amasis MT Pro" panose="02040504050005020304" pitchFamily="18" charset="77"/>
              </a:rPr>
              <a:t>Energy Flow in Biology</a:t>
            </a:r>
            <a:r>
              <a:rPr lang="en-US" altLang="en-US" sz="1600" dirty="0">
                <a:latin typeface="Amasis MT Pro" panose="02040504050005020304" pitchFamily="18" charset="77"/>
              </a:rPr>
              <a:t> (1968):“The purpose of this book is to discuss and present evidence for the general thesis that </a:t>
            </a:r>
            <a:r>
              <a:rPr lang="en-US" altLang="en-US" sz="1600" i="1" dirty="0">
                <a:latin typeface="Amasis MT Pro" panose="02040504050005020304" pitchFamily="18" charset="77"/>
              </a:rPr>
              <a:t>the flow of energy through a system acts to organize that system</a:t>
            </a:r>
            <a:r>
              <a:rPr lang="en-US" altLang="en-US" sz="1600" dirty="0">
                <a:latin typeface="Amasis MT Pro" panose="02040504050005020304" pitchFamily="18" charset="77"/>
              </a:rPr>
              <a:t>. The motivation for this approach is biological and has its origins in an attempt to find a physical rationale for the extremely high degree of molecular order encountered in living systems.”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6E83A-142C-6D4F-9C8E-43F21A28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58763"/>
            <a:ext cx="5105400" cy="637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DDD869DC-BF0B-B09B-B14C-8184E8A2F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29" y="299609"/>
            <a:ext cx="4412281" cy="6258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362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F0C235-5C6B-A4AA-7181-2D247CACC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10832" r="9488" b="7376"/>
          <a:stretch/>
        </p:blipFill>
        <p:spPr bwMode="auto">
          <a:xfrm>
            <a:off x="161450" y="520197"/>
            <a:ext cx="8823062" cy="49981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574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25C2A6-DF0E-9679-1C95-70D78180D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7" y="297744"/>
            <a:ext cx="6485861" cy="443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9E9109-BC9C-74C6-5637-94CE4DE82F9B}"/>
              </a:ext>
            </a:extLst>
          </p:cNvPr>
          <p:cNvSpPr txBox="1"/>
          <p:nvPr/>
        </p:nvSpPr>
        <p:spPr>
          <a:xfrm>
            <a:off x="531628" y="4986669"/>
            <a:ext cx="66134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Century Gothic" panose="020B0502020202020204" pitchFamily="34" charset="0"/>
              </a:rPr>
              <a:t>Through the Biological Computer Laboratory Heinz von Foerster organized a key conference in the development of cybernetics. In many ways a continuation of the Macy Conferences, the </a:t>
            </a:r>
            <a:r>
              <a:rPr lang="en-US" sz="1400" b="1" dirty="0">
                <a:latin typeface="Century Gothic" panose="020B0502020202020204" pitchFamily="34" charset="0"/>
              </a:rPr>
              <a:t>Symposium on Principles of Self-Organization</a:t>
            </a:r>
            <a:r>
              <a:rPr lang="en-US" sz="1400" dirty="0">
                <a:latin typeface="Century Gothic" panose="020B0502020202020204" pitchFamily="34" charset="0"/>
              </a:rPr>
              <a:t> was held at the University of Illinois at Urbana-Champaign on June 8–9, 1960. (Wikipedia)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DA9CE-5708-A614-A971-4D74B67C480E}"/>
              </a:ext>
            </a:extLst>
          </p:cNvPr>
          <p:cNvSpPr txBox="1"/>
          <p:nvPr/>
        </p:nvSpPr>
        <p:spPr>
          <a:xfrm>
            <a:off x="7145079" y="2515460"/>
            <a:ext cx="1254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Cybernetic notables in attendance: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Warren McCulloch, 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Ross Ashby,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Stafford Beer, Ludwig von </a:t>
            </a:r>
            <a:r>
              <a:rPr lang="en-US" sz="1200" dirty="0" err="1">
                <a:latin typeface="Century Gothic" panose="020B0502020202020204" pitchFamily="34" charset="0"/>
              </a:rPr>
              <a:t>Bertalanffy</a:t>
            </a:r>
            <a:r>
              <a:rPr lang="en-US" sz="1200" dirty="0">
                <a:latin typeface="Century Gothic" panose="020B0502020202020204" pitchFamily="34" charset="0"/>
              </a:rPr>
              <a:t>, Gordon Pask, Anatol Rapaport.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E1614-8967-82D3-5EDE-F710FDA21A32}"/>
              </a:ext>
            </a:extLst>
          </p:cNvPr>
          <p:cNvSpPr txBox="1"/>
          <p:nvPr/>
        </p:nvSpPr>
        <p:spPr>
          <a:xfrm>
            <a:off x="7145079" y="1846116"/>
            <a:ext cx="1180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Von Foerster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5271B-8F66-FFB8-DC5F-C01D3CC52A62}"/>
              </a:ext>
            </a:extLst>
          </p:cNvPr>
          <p:cNvSpPr txBox="1"/>
          <p:nvPr/>
        </p:nvSpPr>
        <p:spPr>
          <a:xfrm>
            <a:off x="7239000" y="297744"/>
            <a:ext cx="167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A decade before the Cybernetic Countercultures</a:t>
            </a:r>
          </a:p>
        </p:txBody>
      </p:sp>
    </p:spTree>
    <p:extLst>
      <p:ext uri="{BB962C8B-B14F-4D97-AF65-F5344CB8AC3E}">
        <p14:creationId xmlns:p14="http://schemas.microsoft.com/office/powerpoint/2010/main" val="391080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ACE006-5196-4330-568A-23F46C703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11700" r="8399" b="6399"/>
          <a:stretch/>
        </p:blipFill>
        <p:spPr bwMode="auto">
          <a:xfrm>
            <a:off x="1051454" y="1081927"/>
            <a:ext cx="3758463" cy="297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136AB-FA31-259F-E436-39F76AC732BD}"/>
              </a:ext>
            </a:extLst>
          </p:cNvPr>
          <p:cNvSpPr txBox="1"/>
          <p:nvPr/>
        </p:nvSpPr>
        <p:spPr>
          <a:xfrm>
            <a:off x="1566987" y="4289131"/>
            <a:ext cx="3242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Humberto Maturana in Jerry </a:t>
            </a:r>
            <a:r>
              <a:rPr lang="en-US" sz="12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Lettvin’s</a:t>
            </a:r>
            <a:r>
              <a:rPr lang="en-US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lab, @ 1959</a:t>
            </a:r>
          </a:p>
        </p:txBody>
      </p:sp>
      <p:pic>
        <p:nvPicPr>
          <p:cNvPr id="5" name="Picture 4" descr="A person holding a piece of cake&#10;&#10;Description automatically generated">
            <a:extLst>
              <a:ext uri="{FF2B5EF4-FFF2-40B4-BE49-F238E27FC236}">
                <a16:creationId xmlns:a16="http://schemas.microsoft.com/office/drawing/2014/main" id="{97F86F40-3254-426E-37D5-1306447DC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218" y="1092445"/>
            <a:ext cx="2437907" cy="296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07DC76-D2AF-BAEA-AE2E-024C3523D55E}"/>
              </a:ext>
            </a:extLst>
          </p:cNvPr>
          <p:cNvSpPr txBox="1"/>
          <p:nvPr/>
        </p:nvSpPr>
        <p:spPr>
          <a:xfrm>
            <a:off x="5020567" y="4289131"/>
            <a:ext cx="2859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  <a:cs typeface="Times New Roman" panose="02020603050405020304" pitchFamily="18" charset="0"/>
              </a:rPr>
              <a:t>Maturana and von Foerster at the Biological Computer Lab, 1974</a:t>
            </a:r>
          </a:p>
        </p:txBody>
      </p:sp>
    </p:spTree>
    <p:extLst>
      <p:ext uri="{BB962C8B-B14F-4D97-AF65-F5344CB8AC3E}">
        <p14:creationId xmlns:p14="http://schemas.microsoft.com/office/powerpoint/2010/main" val="395584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2054</TotalTime>
  <Words>1064</Words>
  <Application>Microsoft Macintosh PowerPoint</Application>
  <PresentationFormat>On-screen Show (4:3)</PresentationFormat>
  <Paragraphs>74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Agency FB</vt:lpstr>
      <vt:lpstr>Amasis MT Pro</vt:lpstr>
      <vt:lpstr>Aptos</vt:lpstr>
      <vt:lpstr>Aptos Display</vt:lpstr>
      <vt:lpstr>Arial</vt:lpstr>
      <vt:lpstr>Century Gothic</vt:lpstr>
      <vt:lpstr>Congenial</vt:lpstr>
      <vt:lpstr>Palatino Linotype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Clarke, Bruce</dc:creator>
  <cp:keywords/>
  <dc:description/>
  <cp:lastModifiedBy>Clarke, Bruce</cp:lastModifiedBy>
  <cp:revision>18</cp:revision>
  <dcterms:created xsi:type="dcterms:W3CDTF">2024-08-30T14:30:47Z</dcterms:created>
  <dcterms:modified xsi:type="dcterms:W3CDTF">2024-09-23T20:49:58Z</dcterms:modified>
  <cp:category/>
</cp:coreProperties>
</file>